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8" r:id="rId2"/>
    <p:sldId id="259" r:id="rId3"/>
    <p:sldId id="264" r:id="rId4"/>
    <p:sldId id="260" r:id="rId5"/>
    <p:sldId id="262" r:id="rId6"/>
    <p:sldId id="261" r:id="rId7"/>
    <p:sldId id="263" r:id="rId8"/>
    <p:sldId id="26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1" autoAdjust="0"/>
    <p:restoredTop sz="92026" autoAdjust="0"/>
  </p:normalViewPr>
  <p:slideViewPr>
    <p:cSldViewPr snapToGrid="0">
      <p:cViewPr varScale="1">
        <p:scale>
          <a:sx n="76" d="100"/>
          <a:sy n="76" d="100"/>
        </p:scale>
        <p:origin x="71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10/24/2023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918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talking about: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Barrel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Projectile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686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2983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53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3C633830-2244-49AE-BC4A-47F415C177C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2498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81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32858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89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649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491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882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239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10/24/2023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85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3C633830-2244-49AE-BC4A-47F415C177C6}" type="datetimeFigureOut">
              <a:rPr lang="en-US" dirty="0"/>
              <a:pPr/>
              <a:t>10/24/2023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553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pwork.com/services/product/development-it-python-flask-web-application-with-api-in-html-css-javascript-and-bootstrap-1467755780835794944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drawn object on a white background&#10;&#10;Description automatically generated">
            <a:extLst>
              <a:ext uri="{FF2B5EF4-FFF2-40B4-BE49-F238E27FC236}">
                <a16:creationId xmlns:a16="http://schemas.microsoft.com/office/drawing/2014/main" id="{2B0B5D5B-D3BE-71E0-C75E-DF901ECB44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663" r="-1" b="2430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46A7A1D-3D7F-400B-A579-64AA45406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30000">
                <a:schemeClr val="bg2"/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2" y="1143293"/>
            <a:ext cx="7635987" cy="4268965"/>
          </a:xfrm>
        </p:spPr>
        <p:txBody>
          <a:bodyPr>
            <a:normAutofit/>
          </a:bodyPr>
          <a:lstStyle/>
          <a:p>
            <a:r>
              <a:rPr lang="en-US"/>
              <a:t>Gun Violence IN America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1088913" y="5537925"/>
            <a:ext cx="7635985" cy="70635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By: Amanda Cantu, David Rojas, Jaime Hutton and Jodee Harris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BCE4FFE-9918-4AF9-975B-1AAC44E67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6">
            <a:extLst>
              <a:ext uri="{FF2B5EF4-FFF2-40B4-BE49-F238E27FC236}">
                <a16:creationId xmlns:a16="http://schemas.microsoft.com/office/drawing/2014/main" id="{C38C875F-6627-4E12-BFE4-18E6A64F1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11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4" y="633779"/>
            <a:ext cx="5443665" cy="2068478"/>
          </a:xfrm>
        </p:spPr>
        <p:txBody>
          <a:bodyPr>
            <a:normAutofit/>
          </a:bodyPr>
          <a:lstStyle/>
          <a:p>
            <a:pPr algn="l"/>
            <a:r>
              <a:rPr lang="en-US" sz="6000" u="sng" dirty="0">
                <a:solidFill>
                  <a:schemeClr val="tx1"/>
                </a:solidFill>
              </a:rPr>
              <a:t>Contents</a:t>
            </a:r>
          </a:p>
        </p:txBody>
      </p:sp>
      <p:sp>
        <p:nvSpPr>
          <p:cNvPr id="31" name="Freeform 6">
            <a:extLst>
              <a:ext uri="{FF2B5EF4-FFF2-40B4-BE49-F238E27FC236}">
                <a16:creationId xmlns:a16="http://schemas.microsoft.com/office/drawing/2014/main" id="{D3686B33-4E07-4542-8F02-1876C8359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1" y="538057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561442" y="1953987"/>
            <a:ext cx="5844787" cy="3583214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Purpose </a:t>
            </a:r>
          </a:p>
          <a:p>
            <a:r>
              <a:rPr lang="en-US" sz="3200" dirty="0">
                <a:solidFill>
                  <a:schemeClr val="tx1"/>
                </a:solidFill>
              </a:rPr>
              <a:t>Database</a:t>
            </a:r>
          </a:p>
          <a:p>
            <a:r>
              <a:rPr lang="en-US" sz="3200" dirty="0">
                <a:solidFill>
                  <a:schemeClr val="tx1"/>
                </a:solidFill>
              </a:rPr>
              <a:t>HTML</a:t>
            </a:r>
          </a:p>
          <a:p>
            <a:r>
              <a:rPr lang="en-US" sz="3200" dirty="0">
                <a:solidFill>
                  <a:schemeClr val="tx1"/>
                </a:solidFill>
              </a:rPr>
              <a:t>Python Flask API</a:t>
            </a:r>
          </a:p>
          <a:p>
            <a:r>
              <a:rPr lang="en-US" sz="3200" dirty="0">
                <a:solidFill>
                  <a:schemeClr val="tx1"/>
                </a:solidFill>
              </a:rPr>
              <a:t>JavaScript </a:t>
            </a:r>
            <a:r>
              <a:rPr lang="en-US" sz="3200" dirty="0" err="1">
                <a:solidFill>
                  <a:schemeClr val="tx1"/>
                </a:solidFill>
              </a:rPr>
              <a:t>GeoJson</a:t>
            </a:r>
            <a:r>
              <a:rPr lang="en-US" sz="3200" dirty="0">
                <a:solidFill>
                  <a:schemeClr val="tx1"/>
                </a:solidFill>
              </a:rPr>
              <a:t> with Leaflet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5D44B584-65A7-4029-A075-505AA5EAE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48333" y="0"/>
            <a:ext cx="5443666" cy="6858000"/>
          </a:xfrm>
          <a:custGeom>
            <a:avLst/>
            <a:gdLst>
              <a:gd name="connsiteX0" fmla="*/ 0 w 5443666"/>
              <a:gd name="connsiteY0" fmla="*/ 0 h 6845983"/>
              <a:gd name="connsiteX1" fmla="*/ 3595564 w 5443666"/>
              <a:gd name="connsiteY1" fmla="*/ 0 h 6845983"/>
              <a:gd name="connsiteX2" fmla="*/ 3746607 w 5443666"/>
              <a:gd name="connsiteY2" fmla="*/ 118697 h 6845983"/>
              <a:gd name="connsiteX3" fmla="*/ 5443666 w 5443666"/>
              <a:gd name="connsiteY3" fmla="*/ 3717234 h 6845983"/>
              <a:gd name="connsiteX4" fmla="*/ 4378763 w 5443666"/>
              <a:gd name="connsiteY4" fmla="*/ 6683615 h 6845983"/>
              <a:gd name="connsiteX5" fmla="*/ 4238117 w 5443666"/>
              <a:gd name="connsiteY5" fmla="*/ 6845983 h 6845983"/>
              <a:gd name="connsiteX6" fmla="*/ 0 w 5443666"/>
              <a:gd name="connsiteY6" fmla="*/ 6845983 h 684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3666" h="6845983">
                <a:moveTo>
                  <a:pt x="0" y="0"/>
                </a:moveTo>
                <a:lnTo>
                  <a:pt x="3595564" y="0"/>
                </a:lnTo>
                <a:lnTo>
                  <a:pt x="3746607" y="118697"/>
                </a:lnTo>
                <a:cubicBezTo>
                  <a:pt x="4783044" y="974041"/>
                  <a:pt x="5443666" y="2268489"/>
                  <a:pt x="5443666" y="3717234"/>
                </a:cubicBezTo>
                <a:cubicBezTo>
                  <a:pt x="5443666" y="4844036"/>
                  <a:pt x="5044030" y="5877498"/>
                  <a:pt x="4378763" y="6683615"/>
                </a:cubicBezTo>
                <a:lnTo>
                  <a:pt x="4238117" y="6845983"/>
                </a:lnTo>
                <a:lnTo>
                  <a:pt x="0" y="6845983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AF0E0918-AB00-4194-A9D5-9AF9B4918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76934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group of logos&#10;&#10;Description automatically generated">
            <a:extLst>
              <a:ext uri="{FF2B5EF4-FFF2-40B4-BE49-F238E27FC236}">
                <a16:creationId xmlns:a16="http://schemas.microsoft.com/office/drawing/2014/main" id="{8D022D69-7AFA-BBF6-7074-90AC7E034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6371" y="2243503"/>
            <a:ext cx="4736192" cy="264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27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331" y="633779"/>
            <a:ext cx="5443665" cy="1292992"/>
          </a:xfrm>
        </p:spPr>
        <p:txBody>
          <a:bodyPr>
            <a:normAutofit/>
          </a:bodyPr>
          <a:lstStyle/>
          <a:p>
            <a:pPr algn="l"/>
            <a:r>
              <a:rPr lang="en-US" sz="6000" dirty="0">
                <a:solidFill>
                  <a:schemeClr val="tx1"/>
                </a:solidFill>
              </a:rPr>
              <a:t>Purpose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D44B584-65A7-4029-A075-505AA5EAE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43666" cy="6858000"/>
          </a:xfrm>
          <a:custGeom>
            <a:avLst/>
            <a:gdLst>
              <a:gd name="connsiteX0" fmla="*/ 0 w 5443666"/>
              <a:gd name="connsiteY0" fmla="*/ 0 h 6845983"/>
              <a:gd name="connsiteX1" fmla="*/ 3595564 w 5443666"/>
              <a:gd name="connsiteY1" fmla="*/ 0 h 6845983"/>
              <a:gd name="connsiteX2" fmla="*/ 3746607 w 5443666"/>
              <a:gd name="connsiteY2" fmla="*/ 118697 h 6845983"/>
              <a:gd name="connsiteX3" fmla="*/ 5443666 w 5443666"/>
              <a:gd name="connsiteY3" fmla="*/ 3717234 h 6845983"/>
              <a:gd name="connsiteX4" fmla="*/ 4378763 w 5443666"/>
              <a:gd name="connsiteY4" fmla="*/ 6683615 h 6845983"/>
              <a:gd name="connsiteX5" fmla="*/ 4238117 w 5443666"/>
              <a:gd name="connsiteY5" fmla="*/ 6845983 h 6845983"/>
              <a:gd name="connsiteX6" fmla="*/ 0 w 5443666"/>
              <a:gd name="connsiteY6" fmla="*/ 6845983 h 684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3666" h="6845983">
                <a:moveTo>
                  <a:pt x="0" y="0"/>
                </a:moveTo>
                <a:lnTo>
                  <a:pt x="3595564" y="0"/>
                </a:lnTo>
                <a:lnTo>
                  <a:pt x="3746607" y="118697"/>
                </a:lnTo>
                <a:cubicBezTo>
                  <a:pt x="4783044" y="974041"/>
                  <a:pt x="5443666" y="2268489"/>
                  <a:pt x="5443666" y="3717234"/>
                </a:cubicBezTo>
                <a:cubicBezTo>
                  <a:pt x="5443666" y="4844036"/>
                  <a:pt x="5044030" y="5877498"/>
                  <a:pt x="4378763" y="6683615"/>
                </a:cubicBezTo>
                <a:lnTo>
                  <a:pt x="4238117" y="6845983"/>
                </a:lnTo>
                <a:lnTo>
                  <a:pt x="0" y="6845983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Picture 16" descr="Close-up of hands raised in classroom">
            <a:extLst>
              <a:ext uri="{FF2B5EF4-FFF2-40B4-BE49-F238E27FC236}">
                <a16:creationId xmlns:a16="http://schemas.microsoft.com/office/drawing/2014/main" id="{FC1231DA-3DF1-AE15-F149-1862650BF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14" r="36326" b="-1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332" y="2122714"/>
            <a:ext cx="5443666" cy="410150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By creating a tool powered by a Python Flask API, HTML/CSS, JavaScript, and a SQLite database, the user can analyze the data of school 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shootings in the United States from 1999 to 2023. </a:t>
            </a:r>
          </a:p>
          <a:p>
            <a:r>
              <a:rPr lang="en-US" sz="24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Considering the importance and reoccurrence of this issue, this tool is meant for public awareness.</a:t>
            </a:r>
          </a:p>
        </p:txBody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D3686B33-4E07-4542-8F02-1876C8359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38057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757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331" y="633779"/>
            <a:ext cx="5443665" cy="1214385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solidFill>
                  <a:schemeClr val="tx1"/>
                </a:solidFill>
              </a:rPr>
              <a:t>Database</a:t>
            </a: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D44B584-65A7-4029-A075-505AA5EAE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43666" cy="6858000"/>
          </a:xfrm>
          <a:custGeom>
            <a:avLst/>
            <a:gdLst>
              <a:gd name="connsiteX0" fmla="*/ 0 w 5443666"/>
              <a:gd name="connsiteY0" fmla="*/ 0 h 6845983"/>
              <a:gd name="connsiteX1" fmla="*/ 3595564 w 5443666"/>
              <a:gd name="connsiteY1" fmla="*/ 0 h 6845983"/>
              <a:gd name="connsiteX2" fmla="*/ 3746607 w 5443666"/>
              <a:gd name="connsiteY2" fmla="*/ 118697 h 6845983"/>
              <a:gd name="connsiteX3" fmla="*/ 5443666 w 5443666"/>
              <a:gd name="connsiteY3" fmla="*/ 3717234 h 6845983"/>
              <a:gd name="connsiteX4" fmla="*/ 4378763 w 5443666"/>
              <a:gd name="connsiteY4" fmla="*/ 6683615 h 6845983"/>
              <a:gd name="connsiteX5" fmla="*/ 4238117 w 5443666"/>
              <a:gd name="connsiteY5" fmla="*/ 6845983 h 6845983"/>
              <a:gd name="connsiteX6" fmla="*/ 0 w 5443666"/>
              <a:gd name="connsiteY6" fmla="*/ 6845983 h 684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3666" h="6845983">
                <a:moveTo>
                  <a:pt x="0" y="0"/>
                </a:moveTo>
                <a:lnTo>
                  <a:pt x="3595564" y="0"/>
                </a:lnTo>
                <a:lnTo>
                  <a:pt x="3746607" y="118697"/>
                </a:lnTo>
                <a:cubicBezTo>
                  <a:pt x="4783044" y="974041"/>
                  <a:pt x="5443666" y="2268489"/>
                  <a:pt x="5443666" y="3717234"/>
                </a:cubicBezTo>
                <a:cubicBezTo>
                  <a:pt x="5443666" y="4844036"/>
                  <a:pt x="5044030" y="5877498"/>
                  <a:pt x="4378763" y="6683615"/>
                </a:cubicBezTo>
                <a:lnTo>
                  <a:pt x="4238117" y="6845983"/>
                </a:lnTo>
                <a:lnTo>
                  <a:pt x="0" y="6845983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DD95182-5B82-3B4D-F459-964ADF0C83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381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331" y="1848164"/>
            <a:ext cx="5443666" cy="4489574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CSV on Shootings and Populations based for our data sets' origins.</a:t>
            </a:r>
          </a:p>
          <a:p>
            <a:r>
              <a:rPr lang="en-US" sz="2800" dirty="0">
                <a:solidFill>
                  <a:schemeClr val="tx1"/>
                </a:solidFill>
              </a:rPr>
              <a:t>SQLite was the database used from SQL Alchemy to transform to API.</a:t>
            </a:r>
          </a:p>
          <a:p>
            <a:r>
              <a:rPr lang="en-US" sz="2800" dirty="0">
                <a:solidFill>
                  <a:schemeClr val="tx1"/>
                </a:solidFill>
              </a:rPr>
              <a:t>The entity relationship diagram (ERD) was used to create a visual of our relationships in our code.</a:t>
            </a:r>
          </a:p>
        </p:txBody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D3686B33-4E07-4542-8F02-1876C8359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38057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310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331" y="633779"/>
            <a:ext cx="5443665" cy="2068478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tx1"/>
                </a:solidFill>
              </a:rPr>
              <a:t>Python Flask API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D44B584-65A7-4029-A075-505AA5EAE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43666" cy="6858000"/>
          </a:xfrm>
          <a:custGeom>
            <a:avLst/>
            <a:gdLst>
              <a:gd name="connsiteX0" fmla="*/ 0 w 5443666"/>
              <a:gd name="connsiteY0" fmla="*/ 0 h 6845983"/>
              <a:gd name="connsiteX1" fmla="*/ 3595564 w 5443666"/>
              <a:gd name="connsiteY1" fmla="*/ 0 h 6845983"/>
              <a:gd name="connsiteX2" fmla="*/ 3746607 w 5443666"/>
              <a:gd name="connsiteY2" fmla="*/ 118697 h 6845983"/>
              <a:gd name="connsiteX3" fmla="*/ 5443666 w 5443666"/>
              <a:gd name="connsiteY3" fmla="*/ 3717234 h 6845983"/>
              <a:gd name="connsiteX4" fmla="*/ 4378763 w 5443666"/>
              <a:gd name="connsiteY4" fmla="*/ 6683615 h 6845983"/>
              <a:gd name="connsiteX5" fmla="*/ 4238117 w 5443666"/>
              <a:gd name="connsiteY5" fmla="*/ 6845983 h 6845983"/>
              <a:gd name="connsiteX6" fmla="*/ 0 w 5443666"/>
              <a:gd name="connsiteY6" fmla="*/ 6845983 h 684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3666" h="6845983">
                <a:moveTo>
                  <a:pt x="0" y="0"/>
                </a:moveTo>
                <a:lnTo>
                  <a:pt x="3595564" y="0"/>
                </a:lnTo>
                <a:lnTo>
                  <a:pt x="3746607" y="118697"/>
                </a:lnTo>
                <a:cubicBezTo>
                  <a:pt x="4783044" y="974041"/>
                  <a:pt x="5443666" y="2268489"/>
                  <a:pt x="5443666" y="3717234"/>
                </a:cubicBezTo>
                <a:cubicBezTo>
                  <a:pt x="5443666" y="4844036"/>
                  <a:pt x="5044030" y="5877498"/>
                  <a:pt x="4378763" y="6683615"/>
                </a:cubicBezTo>
                <a:lnTo>
                  <a:pt x="4238117" y="6845983"/>
                </a:lnTo>
                <a:lnTo>
                  <a:pt x="0" y="6845983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9" name="Picture 28" descr="Yellow python">
            <a:extLst>
              <a:ext uri="{FF2B5EF4-FFF2-40B4-BE49-F238E27FC236}">
                <a16:creationId xmlns:a16="http://schemas.microsoft.com/office/drawing/2014/main" id="{539A9C92-6181-8CEB-1CCE-90CBBCE6FF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563" r="29297" b="-2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331" y="2023348"/>
            <a:ext cx="5443667" cy="426479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Importing database and dependencies of Flask.</a:t>
            </a:r>
          </a:p>
          <a:p>
            <a:r>
              <a:rPr lang="en-US" sz="3200" dirty="0">
                <a:solidFill>
                  <a:schemeClr val="tx1"/>
                </a:solidFill>
              </a:rPr>
              <a:t>Breakdown of  Tables </a:t>
            </a:r>
          </a:p>
          <a:p>
            <a:r>
              <a:rPr lang="en-US" sz="3200" dirty="0">
                <a:solidFill>
                  <a:schemeClr val="tx1"/>
                </a:solidFill>
              </a:rPr>
              <a:t>Query the API for </a:t>
            </a:r>
            <a:r>
              <a:rPr lang="en-US" sz="3200" dirty="0" err="1">
                <a:solidFill>
                  <a:schemeClr val="tx1"/>
                </a:solidFill>
              </a:rPr>
              <a:t>json</a:t>
            </a:r>
            <a:r>
              <a:rPr lang="en-US" sz="3200" dirty="0">
                <a:solidFill>
                  <a:schemeClr val="tx1"/>
                </a:solidFill>
              </a:rPr>
              <a:t> format</a:t>
            </a:r>
          </a:p>
          <a:p>
            <a:r>
              <a:rPr lang="en-US" sz="3200" dirty="0">
                <a:solidFill>
                  <a:schemeClr val="tx1"/>
                </a:solidFill>
              </a:rPr>
              <a:t>Creates various routes to be accessed</a:t>
            </a:r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id="{D3686B33-4E07-4542-8F02-1876C8359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38057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40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86331" y="633779"/>
            <a:ext cx="5443665" cy="2068478"/>
          </a:xfrm>
        </p:spPr>
        <p:txBody>
          <a:bodyPr>
            <a:normAutofit/>
          </a:bodyPr>
          <a:lstStyle/>
          <a:p>
            <a:pPr algn="l"/>
            <a:r>
              <a:rPr lang="en-US" sz="7200" dirty="0">
                <a:solidFill>
                  <a:schemeClr val="tx1"/>
                </a:solidFill>
              </a:rPr>
              <a:t>HTML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D44B584-65A7-4029-A075-505AA5EAE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43666" cy="6858000"/>
          </a:xfrm>
          <a:custGeom>
            <a:avLst/>
            <a:gdLst>
              <a:gd name="connsiteX0" fmla="*/ 0 w 5443666"/>
              <a:gd name="connsiteY0" fmla="*/ 0 h 6845983"/>
              <a:gd name="connsiteX1" fmla="*/ 3595564 w 5443666"/>
              <a:gd name="connsiteY1" fmla="*/ 0 h 6845983"/>
              <a:gd name="connsiteX2" fmla="*/ 3746607 w 5443666"/>
              <a:gd name="connsiteY2" fmla="*/ 118697 h 6845983"/>
              <a:gd name="connsiteX3" fmla="*/ 5443666 w 5443666"/>
              <a:gd name="connsiteY3" fmla="*/ 3717234 h 6845983"/>
              <a:gd name="connsiteX4" fmla="*/ 4378763 w 5443666"/>
              <a:gd name="connsiteY4" fmla="*/ 6683615 h 6845983"/>
              <a:gd name="connsiteX5" fmla="*/ 4238117 w 5443666"/>
              <a:gd name="connsiteY5" fmla="*/ 6845983 h 6845983"/>
              <a:gd name="connsiteX6" fmla="*/ 0 w 5443666"/>
              <a:gd name="connsiteY6" fmla="*/ 6845983 h 684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3666" h="6845983">
                <a:moveTo>
                  <a:pt x="0" y="0"/>
                </a:moveTo>
                <a:lnTo>
                  <a:pt x="3595564" y="0"/>
                </a:lnTo>
                <a:lnTo>
                  <a:pt x="3746607" y="118697"/>
                </a:lnTo>
                <a:cubicBezTo>
                  <a:pt x="4783044" y="974041"/>
                  <a:pt x="5443666" y="2268489"/>
                  <a:pt x="5443666" y="3717234"/>
                </a:cubicBezTo>
                <a:cubicBezTo>
                  <a:pt x="5443666" y="4844036"/>
                  <a:pt x="5044030" y="5877498"/>
                  <a:pt x="4378763" y="6683615"/>
                </a:cubicBezTo>
                <a:lnTo>
                  <a:pt x="4238117" y="6845983"/>
                </a:lnTo>
                <a:lnTo>
                  <a:pt x="0" y="6845983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Picture 16" descr="Computerskript auf einem Bildschirm">
            <a:extLst>
              <a:ext uri="{FF2B5EF4-FFF2-40B4-BE49-F238E27FC236}">
                <a16:creationId xmlns:a16="http://schemas.microsoft.com/office/drawing/2014/main" id="{652ACAC2-11FF-90C4-60F0-976A2801B9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34" r="44506" b="-1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3470" y="2302329"/>
            <a:ext cx="5797375" cy="4065814"/>
          </a:xfrm>
        </p:spPr>
        <p:txBody>
          <a:bodyPr>
            <a:normAutofit/>
          </a:bodyPr>
          <a:lstStyle/>
          <a:p>
            <a:r>
              <a:rPr lang="en-US" sz="3200" b="0" i="0" dirty="0">
                <a:solidFill>
                  <a:srgbClr val="1D1C1D"/>
                </a:solidFill>
                <a:effectLst/>
                <a:latin typeface="Slack-Lato"/>
              </a:rPr>
              <a:t>Using html code to create a web page to hold the dashboard and maps for our datasets.</a:t>
            </a:r>
          </a:p>
          <a:p>
            <a:r>
              <a:rPr lang="en-US" sz="3200" b="0" i="0" dirty="0">
                <a:solidFill>
                  <a:srgbClr val="1D1C1D"/>
                </a:solidFill>
                <a:effectLst/>
                <a:latin typeface="Slack-Lato"/>
              </a:rPr>
              <a:t> Linking each web page to each other for easy maneuvering through out the web pages.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D3686B33-4E07-4542-8F02-1876C8359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38057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89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3667" y="669052"/>
            <a:ext cx="6560649" cy="2068478"/>
          </a:xfrm>
        </p:spPr>
        <p:txBody>
          <a:bodyPr>
            <a:noAutofit/>
          </a:bodyPr>
          <a:lstStyle/>
          <a:p>
            <a:pPr algn="l"/>
            <a:r>
              <a:rPr lang="en-US" sz="5400" dirty="0">
                <a:solidFill>
                  <a:schemeClr val="tx1"/>
                </a:solidFill>
              </a:rPr>
              <a:t>JavaScript </a:t>
            </a:r>
            <a:r>
              <a:rPr lang="en-US" sz="5400" dirty="0" err="1">
                <a:solidFill>
                  <a:schemeClr val="tx1"/>
                </a:solidFill>
              </a:rPr>
              <a:t>GeoJson</a:t>
            </a:r>
            <a:r>
              <a:rPr lang="en-US" sz="5400" dirty="0">
                <a:solidFill>
                  <a:schemeClr val="tx1"/>
                </a:solidFill>
              </a:rPr>
              <a:t> </a:t>
            </a:r>
            <a:br>
              <a:rPr lang="en-US" sz="5400" dirty="0">
                <a:solidFill>
                  <a:schemeClr val="tx1"/>
                </a:solidFill>
              </a:rPr>
            </a:br>
            <a:r>
              <a:rPr lang="en-US" sz="5400" dirty="0">
                <a:solidFill>
                  <a:schemeClr val="tx1"/>
                </a:solidFill>
              </a:rPr>
              <a:t>with Leaflet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D44B584-65A7-4029-A075-505AA5EAE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43666" cy="6858000"/>
          </a:xfrm>
          <a:custGeom>
            <a:avLst/>
            <a:gdLst>
              <a:gd name="connsiteX0" fmla="*/ 0 w 5443666"/>
              <a:gd name="connsiteY0" fmla="*/ 0 h 6845983"/>
              <a:gd name="connsiteX1" fmla="*/ 3595564 w 5443666"/>
              <a:gd name="connsiteY1" fmla="*/ 0 h 6845983"/>
              <a:gd name="connsiteX2" fmla="*/ 3746607 w 5443666"/>
              <a:gd name="connsiteY2" fmla="*/ 118697 h 6845983"/>
              <a:gd name="connsiteX3" fmla="*/ 5443666 w 5443666"/>
              <a:gd name="connsiteY3" fmla="*/ 3717234 h 6845983"/>
              <a:gd name="connsiteX4" fmla="*/ 4378763 w 5443666"/>
              <a:gd name="connsiteY4" fmla="*/ 6683615 h 6845983"/>
              <a:gd name="connsiteX5" fmla="*/ 4238117 w 5443666"/>
              <a:gd name="connsiteY5" fmla="*/ 6845983 h 6845983"/>
              <a:gd name="connsiteX6" fmla="*/ 0 w 5443666"/>
              <a:gd name="connsiteY6" fmla="*/ 6845983 h 6845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3666" h="6845983">
                <a:moveTo>
                  <a:pt x="0" y="0"/>
                </a:moveTo>
                <a:lnTo>
                  <a:pt x="3595564" y="0"/>
                </a:lnTo>
                <a:lnTo>
                  <a:pt x="3746607" y="118697"/>
                </a:lnTo>
                <a:cubicBezTo>
                  <a:pt x="4783044" y="974041"/>
                  <a:pt x="5443666" y="2268489"/>
                  <a:pt x="5443666" y="3717234"/>
                </a:cubicBezTo>
                <a:cubicBezTo>
                  <a:pt x="5443666" y="4844036"/>
                  <a:pt x="5044030" y="5877498"/>
                  <a:pt x="4378763" y="6683615"/>
                </a:cubicBezTo>
                <a:lnTo>
                  <a:pt x="4238117" y="6845983"/>
                </a:lnTo>
                <a:lnTo>
                  <a:pt x="0" y="6845983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Picture 16" descr="Magnifying glass showing decling performance">
            <a:extLst>
              <a:ext uri="{FF2B5EF4-FFF2-40B4-BE49-F238E27FC236}">
                <a16:creationId xmlns:a16="http://schemas.microsoft.com/office/drawing/2014/main" id="{E9BA68EF-B78F-B588-F429-7631DD2E17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38" r="39902" b="-1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6332" y="2886500"/>
            <a:ext cx="5443666" cy="333772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Creating tile layer maps on JavaScript to interact with the user.</a:t>
            </a:r>
          </a:p>
          <a:p>
            <a:r>
              <a:rPr lang="en-US" sz="3200" dirty="0">
                <a:solidFill>
                  <a:schemeClr val="tx1"/>
                </a:solidFill>
              </a:rPr>
              <a:t>Using </a:t>
            </a:r>
            <a:r>
              <a:rPr lang="en-US" sz="3200" dirty="0" err="1">
                <a:solidFill>
                  <a:schemeClr val="tx1"/>
                </a:solidFill>
              </a:rPr>
              <a:t>ChartJS</a:t>
            </a:r>
            <a:r>
              <a:rPr lang="en-US" sz="3200" dirty="0">
                <a:solidFill>
                  <a:schemeClr val="tx1"/>
                </a:solidFill>
              </a:rPr>
              <a:t> Library for different colored markers.</a:t>
            </a:r>
          </a:p>
        </p:txBody>
      </p:sp>
      <p:sp>
        <p:nvSpPr>
          <p:cNvPr id="25" name="Freeform 6">
            <a:extLst>
              <a:ext uri="{FF2B5EF4-FFF2-40B4-BE49-F238E27FC236}">
                <a16:creationId xmlns:a16="http://schemas.microsoft.com/office/drawing/2014/main" id="{D3686B33-4E07-4542-8F02-1876C8359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38057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3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0120" y="434101"/>
            <a:ext cx="7169753" cy="1232750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Works cited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6C21149-7D17-44C2-AFB6-4D931DC55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676579"/>
            <a:ext cx="8129873" cy="602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C2E5FCF0-567A-448C-A6E3-920BFC702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938535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960119" y="2942252"/>
            <a:ext cx="10266681" cy="3172409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https://www.vectorstock.com/royalty-free-vector</a:t>
            </a:r>
            <a:r>
              <a:rPr lang="en-US">
                <a:hlinkClick r:id="rId2"/>
              </a:rPr>
              <a:t>/simple-black-and-white-gun-vector-8614354 </a:t>
            </a:r>
            <a:r>
              <a:rPr lang="en-US"/>
              <a:t>(Image- Slide 1)</a:t>
            </a: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https://www.upwork.com/services/product/development-it-python-flask-web-application-with-api-in-html-css-javascript-and-bootstrap-1467755780835794944</a:t>
            </a:r>
            <a:r>
              <a:rPr lang="en-US" dirty="0"/>
              <a:t> (Image- Slide 2)</a:t>
            </a: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931900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WebD1BF</Template>
  <TotalTime>156</TotalTime>
  <Words>262</Words>
  <Application>Microsoft Office PowerPoint</Application>
  <PresentationFormat>Widescreen</PresentationFormat>
  <Paragraphs>33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Schoolbook</vt:lpstr>
      <vt:lpstr>Corbel</vt:lpstr>
      <vt:lpstr>Slack-Lato</vt:lpstr>
      <vt:lpstr>Headlines</vt:lpstr>
      <vt:lpstr>Gun Violence IN America</vt:lpstr>
      <vt:lpstr>Contents</vt:lpstr>
      <vt:lpstr>Purpose</vt:lpstr>
      <vt:lpstr>Database</vt:lpstr>
      <vt:lpstr>Python Flask API </vt:lpstr>
      <vt:lpstr>HTML</vt:lpstr>
      <vt:lpstr>JavaScript GeoJson  with Leaflet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Here's your outline to get started</dc:title>
  <dc:creator>Jodee Harris</dc:creator>
  <cp:lastModifiedBy>Jodee Harris</cp:lastModifiedBy>
  <cp:revision>10</cp:revision>
  <dcterms:created xsi:type="dcterms:W3CDTF">2023-10-24T02:19:02Z</dcterms:created>
  <dcterms:modified xsi:type="dcterms:W3CDTF">2023-10-25T00:32:36Z</dcterms:modified>
</cp:coreProperties>
</file>

<file path=docProps/thumbnail.jpeg>
</file>